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58" r:id="rId5"/>
    <p:sldId id="265" r:id="rId6"/>
    <p:sldId id="260" r:id="rId7"/>
    <p:sldId id="261" r:id="rId8"/>
    <p:sldId id="262"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096" y="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1/4/2021</a:t>
            </a:fld>
            <a:endParaRPr lang="en-US" dirty="0"/>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6F15528-21DE-4FAA-801E-634DDDAF4B2B}"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D8BD707-D9CF-40AE-B4C6-C98DA3205C09}" type="datetimeFigureOut">
              <a:rPr lang="en-US" smtClean="0"/>
              <a:pPr/>
              <a:t>1/4/2021</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medicalnewstoday.com/articles/281283"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29671"/>
          <a:stretch/>
        </p:blipFill>
        <p:spPr>
          <a:xfrm>
            <a:off x="1219200" y="0"/>
            <a:ext cx="6019800" cy="2743200"/>
          </a:xfrm>
          <a:prstGeom prst="rect">
            <a:avLst/>
          </a:prstGeom>
        </p:spPr>
      </p:pic>
      <p:sp>
        <p:nvSpPr>
          <p:cNvPr id="2" name="Title 1"/>
          <p:cNvSpPr>
            <a:spLocks noGrp="1"/>
          </p:cNvSpPr>
          <p:nvPr>
            <p:ph type="ctrTitle"/>
          </p:nvPr>
        </p:nvSpPr>
        <p:spPr>
          <a:xfrm>
            <a:off x="304800" y="2819399"/>
            <a:ext cx="8153400" cy="1679575"/>
          </a:xfrm>
        </p:spPr>
        <p:txBody>
          <a:bodyPr>
            <a:normAutofit fontScale="90000"/>
          </a:bodyPr>
          <a:lstStyle/>
          <a:p>
            <a:r>
              <a:rPr lang="en-US" sz="4000" dirty="0">
                <a:latin typeface="Times New Roman" panose="02020603050405020304" pitchFamily="18" charset="0"/>
                <a:cs typeface="Times New Roman" panose="02020603050405020304" pitchFamily="18" charset="0"/>
              </a:rPr>
              <a:t>Part 2: Advanced Levels of Clinical Inquiry and Systematic Reviews</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85800" y="4572000"/>
            <a:ext cx="6461760" cy="1524000"/>
          </a:xfrm>
        </p:spPr>
        <p:txBody>
          <a:bodyPr>
            <a:normAutofit fontScale="92500" lnSpcReduction="20000"/>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 of Affiliation</a:t>
            </a:r>
          </a:p>
          <a:p>
            <a:r>
              <a:rPr lang="en-US" dirty="0" smtClean="0">
                <a:latin typeface="Times New Roman" panose="02020603050405020304" pitchFamily="18" charset="0"/>
                <a:cs typeface="Times New Roman" panose="02020603050405020304" pitchFamily="18" charset="0"/>
              </a:rPr>
              <a:t>Course Code and Name</a:t>
            </a:r>
          </a:p>
          <a:p>
            <a:r>
              <a:rPr lang="en-US" dirty="0" smtClean="0">
                <a:latin typeface="Times New Roman" panose="02020603050405020304" pitchFamily="18" charset="0"/>
                <a:cs typeface="Times New Roman" panose="02020603050405020304" pitchFamily="18" charset="0"/>
              </a:rPr>
              <a:t>Professor</a:t>
            </a:r>
          </a:p>
          <a:p>
            <a:r>
              <a:rPr lang="en-US" dirty="0" smtClean="0">
                <a:latin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7500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Times New Roman" panose="02020603050405020304" pitchFamily="18" charset="0"/>
                <a:cs typeface="Times New Roman" panose="02020603050405020304" pitchFamily="18" charset="0"/>
              </a:rPr>
              <a:t>Introduction</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Smoking is still a great public health concern worldwide despite the increased awareness of the impact of smoking on the health of the individual.</a:t>
            </a:r>
          </a:p>
          <a:p>
            <a:r>
              <a:rPr lang="en-US" dirty="0" smtClean="0">
                <a:latin typeface="Times New Roman" panose="02020603050405020304" pitchFamily="18" charset="0"/>
                <a:cs typeface="Times New Roman" panose="02020603050405020304" pitchFamily="18" charset="0"/>
              </a:rPr>
              <a:t>In terms of incidence rates, it is proposed that in every thirty people in a population, one is a smoker (</a:t>
            </a:r>
            <a:r>
              <a:rPr lang="en-US" dirty="0">
                <a:latin typeface="Times New Roman" panose="02020603050405020304" pitchFamily="18" charset="0"/>
                <a:cs typeface="Times New Roman" panose="02020603050405020304" pitchFamily="18" charset="0"/>
              </a:rPr>
              <a:t>Jiang, Chen &amp; Xie, 2020</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Of greatest concern is the associated risk of infection and other chronic illnesses, most notably, lung cancer that occurs with smoking (</a:t>
            </a:r>
            <a:r>
              <a:rPr lang="en-US" dirty="0">
                <a:latin typeface="Times New Roman" panose="02020603050405020304" pitchFamily="18" charset="0"/>
                <a:cs typeface="Times New Roman" panose="02020603050405020304" pitchFamily="18" charset="0"/>
              </a:rPr>
              <a:t>Jiang, Chen &amp; Xie, 2020</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In the US, more than 16 million Americans live with illnesses that are secondary to smoking (</a:t>
            </a:r>
            <a:r>
              <a:rPr lang="en-US" dirty="0">
                <a:latin typeface="Times New Roman" panose="02020603050405020304" pitchFamily="18" charset="0"/>
                <a:cs typeface="Times New Roman" panose="02020603050405020304" pitchFamily="18" charset="0"/>
              </a:rPr>
              <a:t>Shahtahmasebi, 2018</a:t>
            </a:r>
            <a:r>
              <a:rPr lang="en-US" dirty="0" smtClean="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It is among the many factors that need to be addressed to improve the quality of health for populations. </a:t>
            </a:r>
          </a:p>
          <a:p>
            <a:endParaRPr lang="en-US" dirty="0" smtClean="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5749119" y="0"/>
            <a:ext cx="1962150" cy="1524000"/>
          </a:xfrm>
          <a:prstGeom prst="rect">
            <a:avLst/>
          </a:prstGeom>
        </p:spPr>
      </p:pic>
    </p:spTree>
    <p:extLst>
      <p:ext uri="{BB962C8B-B14F-4D97-AF65-F5344CB8AC3E}">
        <p14:creationId xmlns:p14="http://schemas.microsoft.com/office/powerpoint/2010/main" val="1610424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Problem Statement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There has been ongoing endless educational nursing interventions across the globe that are tailored to help populations to cease </a:t>
            </a:r>
            <a:r>
              <a:rPr lang="en-US" dirty="0">
                <a:latin typeface="Times New Roman" panose="02020603050405020304" pitchFamily="18" charset="0"/>
                <a:cs typeface="Times New Roman" panose="02020603050405020304" pitchFamily="18" charset="0"/>
              </a:rPr>
              <a:t>smoking (</a:t>
            </a:r>
            <a:r>
              <a:rPr lang="en-US" dirty="0" err="1" smtClean="0">
                <a:latin typeface="Times New Roman" panose="02020603050405020304" pitchFamily="18" charset="0"/>
                <a:cs typeface="Times New Roman" panose="02020603050405020304" pitchFamily="18" charset="0"/>
              </a:rPr>
              <a:t>Duangchan</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&amp; Matthews, 2020).</a:t>
            </a:r>
          </a:p>
          <a:p>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However, despite these numerous efforts by nurses all over the globe to bring to an end to smoking within the population groups within which they work, the incidence rates of smoking is seen ever raising. </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Therefore, there is need to evaluate the effectiveness of educational nursing intervention in helping to promote cessation of smoking.</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5749119" y="0"/>
            <a:ext cx="1962150" cy="1524000"/>
          </a:xfrm>
          <a:prstGeom prst="rect">
            <a:avLst/>
          </a:prstGeom>
        </p:spPr>
      </p:pic>
    </p:spTree>
    <p:extLst>
      <p:ext uri="{BB962C8B-B14F-4D97-AF65-F5344CB8AC3E}">
        <p14:creationId xmlns:p14="http://schemas.microsoft.com/office/powerpoint/2010/main" val="3900395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latin typeface="Times New Roman" panose="02020603050405020304" pitchFamily="18" charset="0"/>
                <a:cs typeface="Times New Roman" panose="02020603050405020304" pitchFamily="18" charset="0"/>
              </a:rPr>
              <a:t>Process </a:t>
            </a:r>
            <a:r>
              <a:rPr lang="en-US" sz="3600" dirty="0">
                <a:latin typeface="Times New Roman" panose="02020603050405020304" pitchFamily="18" charset="0"/>
                <a:cs typeface="Times New Roman" panose="02020603050405020304" pitchFamily="18" charset="0"/>
              </a:rPr>
              <a:t>o</a:t>
            </a:r>
            <a:r>
              <a:rPr lang="en-US" sz="3600" dirty="0" smtClean="0">
                <a:latin typeface="Times New Roman" panose="02020603050405020304" pitchFamily="18" charset="0"/>
                <a:cs typeface="Times New Roman" panose="02020603050405020304" pitchFamily="18" charset="0"/>
              </a:rPr>
              <a:t>f developing PICO(T) Question</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In line with the problem statement, the PICO(T) question developed provides a concise summary of what will be done throughout the </a:t>
            </a:r>
            <a:r>
              <a:rPr lang="en-US" dirty="0">
                <a:latin typeface="Times New Roman" panose="02020603050405020304" pitchFamily="18" charset="0"/>
                <a:cs typeface="Times New Roman" panose="02020603050405020304" pitchFamily="18" charset="0"/>
              </a:rPr>
              <a:t>research (</a:t>
            </a:r>
            <a:r>
              <a:rPr lang="en-US" dirty="0" err="1">
                <a:latin typeface="Times New Roman" panose="02020603050405020304" pitchFamily="18" charset="0"/>
                <a:cs typeface="Times New Roman" panose="02020603050405020304" pitchFamily="18" charset="0"/>
              </a:rPr>
              <a:t>Duangchan</a:t>
            </a:r>
            <a:r>
              <a:rPr lang="en-US" dirty="0">
                <a:latin typeface="Times New Roman" panose="02020603050405020304" pitchFamily="18" charset="0"/>
                <a:cs typeface="Times New Roman" panose="02020603050405020304" pitchFamily="18" charset="0"/>
              </a:rPr>
              <a:t> &amp; Matthews, 2020).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idea was to evaluate the effectiveness </a:t>
            </a:r>
            <a:r>
              <a:rPr lang="en-US" dirty="0">
                <a:latin typeface="Times New Roman" panose="02020603050405020304" pitchFamily="18" charset="0"/>
                <a:cs typeface="Times New Roman" panose="02020603050405020304" pitchFamily="18" charset="0"/>
              </a:rPr>
              <a:t>of educational nursing intervention in helping to promote cessation of </a:t>
            </a:r>
            <a:r>
              <a:rPr lang="en-US" dirty="0" smtClean="0">
                <a:latin typeface="Times New Roman" panose="02020603050405020304" pitchFamily="18" charset="0"/>
                <a:cs typeface="Times New Roman" panose="02020603050405020304" pitchFamily="18" charset="0"/>
              </a:rPr>
              <a:t>smoking.</a:t>
            </a:r>
          </a:p>
          <a:p>
            <a:r>
              <a:rPr lang="en-US" dirty="0" smtClean="0">
                <a:latin typeface="Times New Roman" panose="02020603050405020304" pitchFamily="18" charset="0"/>
                <a:cs typeface="Times New Roman" panose="02020603050405020304" pitchFamily="18" charset="0"/>
              </a:rPr>
              <a:t>This type of intervention is best examined within a controlled setup, hence the choice of hospitalized chronic smokers. </a:t>
            </a:r>
          </a:p>
          <a:p>
            <a:r>
              <a:rPr lang="en-US" dirty="0" smtClean="0">
                <a:latin typeface="Times New Roman" panose="02020603050405020304" pitchFamily="18" charset="0"/>
                <a:cs typeface="Times New Roman" panose="02020603050405020304" pitchFamily="18" charset="0"/>
              </a:rPr>
              <a:t>This could easily be achieved by making a comparison between it and a comparable group that received no intervention at all. Thus the PICO(T) question:</a:t>
            </a:r>
          </a:p>
          <a:p>
            <a:pPr algn="ctr"/>
            <a:r>
              <a:rPr lang="en-US" i="1" dirty="0">
                <a:latin typeface="Times New Roman" panose="02020603050405020304" pitchFamily="18" charset="0"/>
                <a:cs typeface="Times New Roman" panose="02020603050405020304" pitchFamily="18" charset="0"/>
              </a:rPr>
              <a:t>For the hospitalized chronic smokers, what is the effect of brief educational nursing intervention compared to no intervention on long-term smoking cessation within three weeks?</a:t>
            </a:r>
            <a:r>
              <a:rPr lang="en-US" b="1" dirty="0">
                <a:latin typeface="Times New Roman" panose="02020603050405020304" pitchFamily="18" charset="0"/>
                <a:cs typeface="Times New Roman" panose="02020603050405020304" pitchFamily="18" charset="0"/>
              </a:rPr>
              <a:t> </a:t>
            </a:r>
            <a:endParaRPr lang="en-US" b="1"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time frame was influenced by the allocated time for the project and more so time dedicated to data collection and analysis</a:t>
            </a:r>
            <a:r>
              <a:rPr lang="en-US" b="1"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8340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Research Databases used</a:t>
            </a:r>
            <a:endParaRPr lang="en-US"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62000" y="3276600"/>
            <a:ext cx="3124200" cy="2524125"/>
          </a:xfrm>
        </p:spPr>
      </p:pic>
      <p:sp>
        <p:nvSpPr>
          <p:cNvPr id="5" name="Text Placeholder 4"/>
          <p:cNvSpPr>
            <a:spLocks noGrp="1"/>
          </p:cNvSpPr>
          <p:nvPr>
            <p:ph type="body" sz="quarter" idx="3"/>
          </p:nvPr>
        </p:nvSpPr>
        <p:spPr>
          <a:xfrm>
            <a:off x="4343400" y="2209800"/>
            <a:ext cx="3657600" cy="639762"/>
          </a:xfrm>
        </p:spPr>
        <p:txBody>
          <a:bodyPr/>
          <a:lstStyle/>
          <a:p>
            <a:r>
              <a:rPr lang="en-US" dirty="0">
                <a:latin typeface="Times New Roman" panose="02020603050405020304" pitchFamily="18" charset="0"/>
                <a:cs typeface="Times New Roman" panose="02020603050405020304" pitchFamily="18" charset="0"/>
              </a:rPr>
              <a:t>Walden University electronic library</a:t>
            </a:r>
          </a:p>
          <a:p>
            <a:endParaRPr lang="en-US" dirty="0"/>
          </a:p>
        </p:txBody>
      </p:sp>
      <p:pic>
        <p:nvPicPr>
          <p:cNvPr id="9" name="Content Placeholder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572000" y="3276600"/>
            <a:ext cx="3200399" cy="2420144"/>
          </a:xfrm>
        </p:spPr>
      </p:pic>
      <p:sp>
        <p:nvSpPr>
          <p:cNvPr id="8" name="Text Placeholder 7"/>
          <p:cNvSpPr>
            <a:spLocks noGrp="1"/>
          </p:cNvSpPr>
          <p:nvPr>
            <p:ph type="body" idx="1"/>
          </p:nvPr>
        </p:nvSpPr>
        <p:spPr>
          <a:xfrm>
            <a:off x="533400" y="1676400"/>
            <a:ext cx="3657600" cy="639762"/>
          </a:xfrm>
        </p:spPr>
        <p:txBody>
          <a:bodyPr/>
          <a:lstStyle/>
          <a:p>
            <a:r>
              <a:rPr lang="en-US" dirty="0" smtClean="0"/>
              <a:t>Google Scholar</a:t>
            </a:r>
            <a:endParaRPr lang="en-US" dirty="0"/>
          </a:p>
        </p:txBody>
      </p:sp>
    </p:spTree>
    <p:extLst>
      <p:ext uri="{BB962C8B-B14F-4D97-AF65-F5344CB8AC3E}">
        <p14:creationId xmlns:p14="http://schemas.microsoft.com/office/powerpoint/2010/main" val="2415675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Times New Roman" panose="02020603050405020304" pitchFamily="18" charset="0"/>
                <a:cs typeface="Times New Roman" panose="02020603050405020304" pitchFamily="18" charset="0"/>
              </a:rPr>
              <a:t>Relevant Peer-Reviewed Articles</a:t>
            </a:r>
            <a:endParaRPr lang="en-US" sz="4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799" y="0"/>
            <a:ext cx="1295401" cy="1447801"/>
          </a:xfrm>
          <a:prstGeom prst="rect">
            <a:avLst/>
          </a:prstGeom>
        </p:spPr>
      </p:pic>
      <p:sp>
        <p:nvSpPr>
          <p:cNvPr id="3" name="Content Placeholder 2"/>
          <p:cNvSpPr>
            <a:spLocks noGrp="1"/>
          </p:cNvSpPr>
          <p:nvPr>
            <p:ph idx="1"/>
          </p:nvPr>
        </p:nvSpPr>
        <p:spPr/>
        <p:txBody>
          <a:bodyPr/>
          <a:lstStyle/>
          <a:p>
            <a:r>
              <a:rPr lang="en-US" dirty="0" err="1" smtClean="0">
                <a:latin typeface="Times New Roman" panose="02020603050405020304" pitchFamily="18" charset="0"/>
                <a:cs typeface="Times New Roman" panose="02020603050405020304" pitchFamily="18" charset="0"/>
              </a:rPr>
              <a:t>Duangchan</a:t>
            </a:r>
            <a:r>
              <a:rPr lang="en-US" dirty="0" smtClean="0">
                <a:latin typeface="Times New Roman" panose="02020603050405020304" pitchFamily="18" charset="0"/>
                <a:cs typeface="Times New Roman" panose="02020603050405020304" pitchFamily="18" charset="0"/>
              </a:rPr>
              <a:t>, C., &amp; ,Matthews, K. A. (2020). The Effects of Nurse-Led Smoking Cessation Interventions for Patients with Cancer: A Systematic Review. </a:t>
            </a:r>
            <a:r>
              <a:rPr lang="en-US" i="1" dirty="0" smtClean="0">
                <a:latin typeface="Times New Roman" panose="02020603050405020304" pitchFamily="18" charset="0"/>
                <a:cs typeface="Times New Roman" panose="02020603050405020304" pitchFamily="18" charset="0"/>
              </a:rPr>
              <a:t>Pacific Rim Int J Nurs Res</a:t>
            </a:r>
            <a:r>
              <a:rPr lang="en-US" dirty="0" smtClean="0">
                <a:latin typeface="Times New Roman" panose="02020603050405020304" pitchFamily="18" charset="0"/>
                <a:cs typeface="Times New Roman" panose="02020603050405020304" pitchFamily="18" charset="0"/>
              </a:rPr>
              <a:t>, 24(1), 118-139</a:t>
            </a:r>
          </a:p>
          <a:p>
            <a:r>
              <a:rPr lang="en-US" dirty="0" smtClean="0">
                <a:latin typeface="Times New Roman" panose="02020603050405020304" pitchFamily="18" charset="0"/>
                <a:cs typeface="Times New Roman" panose="02020603050405020304" pitchFamily="18" charset="0"/>
              </a:rPr>
              <a:t>Glantz</a:t>
            </a:r>
            <a:r>
              <a:rPr lang="en-US" dirty="0">
                <a:latin typeface="Times New Roman" panose="02020603050405020304" pitchFamily="18" charset="0"/>
                <a:cs typeface="Times New Roman" panose="02020603050405020304" pitchFamily="18" charset="0"/>
              </a:rPr>
              <a:t>, S. A., &amp; Bareham, D. W. (2018). E-cigarettes: use, effects on smoking, risks, and policy implications. </a:t>
            </a:r>
            <a:r>
              <a:rPr lang="en-US" i="1" dirty="0">
                <a:latin typeface="Times New Roman" panose="02020603050405020304" pitchFamily="18" charset="0"/>
                <a:cs typeface="Times New Roman" panose="02020603050405020304" pitchFamily="18" charset="0"/>
              </a:rPr>
              <a:t>Annual review of public health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39</a:t>
            </a:r>
            <a:r>
              <a:rPr lang="en-US" dirty="0">
                <a:latin typeface="Times New Roman" panose="02020603050405020304" pitchFamily="18" charset="0"/>
                <a:cs typeface="Times New Roman" panose="02020603050405020304" pitchFamily="18" charset="0"/>
              </a:rPr>
              <a:t>, 215-235</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Jiang, C., Chen, Q., &amp; Xie, M. (2020). Smoking increases the risk of infectious diseases: A narrative review. </a:t>
            </a:r>
            <a:r>
              <a:rPr lang="en-US" i="1" dirty="0">
                <a:latin typeface="Times New Roman" panose="02020603050405020304" pitchFamily="18" charset="0"/>
                <a:cs typeface="Times New Roman" panose="02020603050405020304" pitchFamily="18" charset="0"/>
              </a:rPr>
              <a:t>Tobacco Induced Diseases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18</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Shahtahmasebi, S. (2018). Teenage smoking: why it is important to evaluate reported evidence. </a:t>
            </a:r>
            <a:r>
              <a:rPr lang="en-US" i="1" dirty="0">
                <a:latin typeface="Times New Roman" panose="02020603050405020304" pitchFamily="18" charset="0"/>
                <a:cs typeface="Times New Roman" panose="02020603050405020304" pitchFamily="18" charset="0"/>
              </a:rPr>
              <a:t>Dynamics of Human Behaviour (DHH)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(4).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1381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Strengths of using systematic reviews for clinical research</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The methods employed in locating and selecting studies </a:t>
            </a:r>
            <a:r>
              <a:rPr lang="en-US" dirty="0" smtClean="0">
                <a:solidFill>
                  <a:srgbClr val="FF0000"/>
                </a:solidFill>
                <a:latin typeface="Times New Roman" panose="02020603050405020304" pitchFamily="18" charset="0"/>
                <a:cs typeface="Times New Roman" panose="02020603050405020304" pitchFamily="18" charset="0"/>
              </a:rPr>
              <a:t>reduce bias </a:t>
            </a:r>
            <a:r>
              <a:rPr lang="en-US" dirty="0" smtClean="0">
                <a:latin typeface="Times New Roman" panose="02020603050405020304" pitchFamily="18" charset="0"/>
                <a:cs typeface="Times New Roman" panose="02020603050405020304" pitchFamily="18" charset="0"/>
              </a:rPr>
              <a:t>and are </a:t>
            </a:r>
            <a:r>
              <a:rPr lang="en-US" dirty="0" smtClean="0">
                <a:solidFill>
                  <a:srgbClr val="FF0000"/>
                </a:solidFill>
                <a:latin typeface="Times New Roman" panose="02020603050405020304" pitchFamily="18" charset="0"/>
                <a:cs typeface="Times New Roman" panose="02020603050405020304" pitchFamily="18" charset="0"/>
              </a:rPr>
              <a:t>more likely to produce reliable and accurate conclusions</a:t>
            </a:r>
            <a:r>
              <a:rPr lang="en-US" dirty="0" smtClean="0">
                <a:latin typeface="Times New Roman" panose="02020603050405020304" pitchFamily="18" charset="0"/>
                <a:cs typeface="Times New Roman" panose="02020603050405020304" pitchFamily="18" charset="0"/>
              </a:rPr>
              <a:t> such as using automated probability sampling techniques to reduce selection bias.</a:t>
            </a:r>
          </a:p>
          <a:p>
            <a:r>
              <a:rPr lang="en-US" dirty="0" smtClean="0">
                <a:latin typeface="Times New Roman" panose="02020603050405020304" pitchFamily="18" charset="0"/>
                <a:cs typeface="Times New Roman" panose="02020603050405020304" pitchFamily="18" charset="0"/>
              </a:rPr>
              <a:t>These articles summarize findings from multiple studies, making the </a:t>
            </a:r>
            <a:r>
              <a:rPr lang="en-US" dirty="0" smtClean="0">
                <a:solidFill>
                  <a:srgbClr val="FF0000"/>
                </a:solidFill>
                <a:latin typeface="Times New Roman" panose="02020603050405020304" pitchFamily="18" charset="0"/>
                <a:cs typeface="Times New Roman" panose="02020603050405020304" pitchFamily="18" charset="0"/>
              </a:rPr>
              <a:t>information easier to read and understand</a:t>
            </a:r>
            <a:r>
              <a:rPr lang="en-US" dirty="0" smtClean="0">
                <a:latin typeface="Times New Roman" panose="02020603050405020304" pitchFamily="18" charset="0"/>
                <a:cs typeface="Times New Roman" panose="02020603050405020304" pitchFamily="18" charset="0"/>
              </a:rPr>
              <a:t>, further enhancing in-depth understanding of the research topic.</a:t>
            </a:r>
          </a:p>
          <a:p>
            <a:r>
              <a:rPr lang="en-US" dirty="0" smtClean="0">
                <a:latin typeface="Times New Roman" panose="02020603050405020304" pitchFamily="18" charset="0"/>
                <a:cs typeface="Times New Roman" panose="02020603050405020304" pitchFamily="18" charset="0"/>
              </a:rPr>
              <a:t>They provide ideas on </a:t>
            </a:r>
            <a:r>
              <a:rPr lang="en-US" dirty="0" smtClean="0">
                <a:solidFill>
                  <a:srgbClr val="FF0000"/>
                </a:solidFill>
                <a:latin typeface="Times New Roman" panose="02020603050405020304" pitchFamily="18" charset="0"/>
                <a:cs typeface="Times New Roman" panose="02020603050405020304" pitchFamily="18" charset="0"/>
              </a:rPr>
              <a:t>how well findings might apply to everyday practice</a:t>
            </a:r>
            <a:r>
              <a:rPr lang="en-US" dirty="0" smtClean="0">
                <a:latin typeface="Times New Roman" panose="02020603050405020304" pitchFamily="18" charset="0"/>
                <a:cs typeface="Times New Roman" panose="02020603050405020304" pitchFamily="18" charset="0"/>
              </a:rPr>
              <a:t>, such as, how to structure educational nursing interventions to ensure that they are effective in helping to promote smoking cessation on the long run.</a:t>
            </a:r>
          </a:p>
          <a:p>
            <a:r>
              <a:rPr lang="en-US" dirty="0" smtClean="0">
                <a:latin typeface="Times New Roman" panose="02020603050405020304" pitchFamily="18" charset="0"/>
                <a:cs typeface="Times New Roman" panose="02020603050405020304" pitchFamily="18" charset="0"/>
              </a:rPr>
              <a:t>They also help in </a:t>
            </a:r>
            <a:r>
              <a:rPr lang="en-US" dirty="0" smtClean="0">
                <a:solidFill>
                  <a:srgbClr val="FF0000"/>
                </a:solidFill>
                <a:latin typeface="Times New Roman" panose="02020603050405020304" pitchFamily="18" charset="0"/>
                <a:cs typeface="Times New Roman" panose="02020603050405020304" pitchFamily="18" charset="0"/>
              </a:rPr>
              <a:t>identifying knowledge gaps  </a:t>
            </a:r>
            <a:r>
              <a:rPr lang="en-US" dirty="0" smtClean="0">
                <a:latin typeface="Times New Roman" panose="02020603050405020304" pitchFamily="18" charset="0"/>
                <a:cs typeface="Times New Roman" panose="02020603050405020304" pitchFamily="18" charset="0"/>
              </a:rPr>
              <a:t>that call for more research  by way of highlighting the unexplored areas of research in that topic (Weatherspoon, 2019).</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905" t="5767" r="81905" b="60794"/>
          <a:stretch/>
        </p:blipFill>
        <p:spPr>
          <a:xfrm>
            <a:off x="7010400" y="0"/>
            <a:ext cx="1480458" cy="1719943"/>
          </a:xfrm>
          <a:prstGeom prst="rect">
            <a:avLst/>
          </a:prstGeom>
        </p:spPr>
      </p:pic>
    </p:spTree>
    <p:extLst>
      <p:ext uri="{BB962C8B-B14F-4D97-AF65-F5344CB8AC3E}">
        <p14:creationId xmlns:p14="http://schemas.microsoft.com/office/powerpoint/2010/main" val="2852446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76200"/>
            <a:ext cx="2819400" cy="1600200"/>
          </a:xfrm>
          <a:prstGeom prst="rect">
            <a:avLst/>
          </a:prstGeom>
        </p:spPr>
      </p:pic>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600200"/>
            <a:ext cx="7620000" cy="5105400"/>
          </a:xfrm>
        </p:spPr>
        <p:txBody>
          <a:bodyPr>
            <a:normAutofit fontScale="92500"/>
          </a:bodyPr>
          <a:lstStyle/>
          <a:p>
            <a:r>
              <a:rPr lang="en-US" dirty="0" smtClean="0">
                <a:latin typeface="Times New Roman" panose="02020603050405020304" pitchFamily="18" charset="0"/>
                <a:cs typeface="Times New Roman" panose="02020603050405020304" pitchFamily="18" charset="0"/>
              </a:rPr>
              <a:t>Smoking is a </a:t>
            </a:r>
            <a:r>
              <a:rPr lang="en-US" dirty="0" smtClean="0">
                <a:solidFill>
                  <a:srgbClr val="FF0000"/>
                </a:solidFill>
                <a:latin typeface="Times New Roman" panose="02020603050405020304" pitchFamily="18" charset="0"/>
                <a:cs typeface="Times New Roman" panose="02020603050405020304" pitchFamily="18" charset="0"/>
              </a:rPr>
              <a:t>great public health concern </a:t>
            </a:r>
            <a:r>
              <a:rPr lang="en-US" dirty="0" smtClean="0">
                <a:latin typeface="Times New Roman" panose="02020603050405020304" pitchFamily="18" charset="0"/>
                <a:cs typeface="Times New Roman" panose="02020603050405020304" pitchFamily="18" charset="0"/>
              </a:rPr>
              <a:t>worldwide.</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It </a:t>
            </a:r>
            <a:r>
              <a:rPr lang="en-US" dirty="0" smtClean="0">
                <a:solidFill>
                  <a:srgbClr val="FF0000"/>
                </a:solidFill>
                <a:latin typeface="Times New Roman" panose="02020603050405020304" pitchFamily="18" charset="0"/>
                <a:cs typeface="Times New Roman" panose="02020603050405020304" pitchFamily="18" charset="0"/>
              </a:rPr>
              <a:t>is associated with significant risks for infections </a:t>
            </a:r>
            <a:r>
              <a:rPr lang="en-US" dirty="0" smtClean="0">
                <a:latin typeface="Times New Roman" panose="02020603050405020304" pitchFamily="18" charset="0"/>
                <a:cs typeface="Times New Roman" panose="02020603050405020304" pitchFamily="18" charset="0"/>
              </a:rPr>
              <a:t>and other chronic illnesses, most notably, lung cancer.</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Among the many interventions dedicated to promote smoking cessation is </a:t>
            </a:r>
            <a:r>
              <a:rPr lang="en-US" dirty="0" smtClean="0">
                <a:solidFill>
                  <a:srgbClr val="FF0000"/>
                </a:solidFill>
                <a:latin typeface="Times New Roman" panose="02020603050405020304" pitchFamily="18" charset="0"/>
                <a:cs typeface="Times New Roman" panose="02020603050405020304" pitchFamily="18" charset="0"/>
              </a:rPr>
              <a:t>educational nursing intervention</a:t>
            </a:r>
            <a:r>
              <a:rPr lang="en-US" dirty="0" smtClean="0">
                <a:latin typeface="Times New Roman" panose="02020603050405020304" pitchFamily="18" charset="0"/>
                <a:cs typeface="Times New Roman" panose="02020603050405020304" pitchFamily="18" charset="0"/>
              </a:rPr>
              <a:t>.</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smtClean="0">
                <a:solidFill>
                  <a:srgbClr val="FF0000"/>
                </a:solidFill>
                <a:latin typeface="Times New Roman" panose="02020603050405020304" pitchFamily="18" charset="0"/>
                <a:cs typeface="Times New Roman" panose="02020603050405020304" pitchFamily="18" charset="0"/>
              </a:rPr>
              <a:t>aim</a:t>
            </a:r>
            <a:r>
              <a:rPr lang="en-US" dirty="0" smtClean="0">
                <a:latin typeface="Times New Roman" panose="02020603050405020304" pitchFamily="18" charset="0"/>
                <a:cs typeface="Times New Roman" panose="02020603050405020304" pitchFamily="18" charset="0"/>
              </a:rPr>
              <a:t> of the proposed study is to </a:t>
            </a:r>
            <a:r>
              <a:rPr lang="en-US" dirty="0" smtClean="0">
                <a:solidFill>
                  <a:srgbClr val="FF0000"/>
                </a:solidFill>
                <a:latin typeface="Times New Roman" panose="02020603050405020304" pitchFamily="18" charset="0"/>
                <a:cs typeface="Times New Roman" panose="02020603050405020304" pitchFamily="18" charset="0"/>
              </a:rPr>
              <a:t>evaluate the effectiveness of educational nursing interventions</a:t>
            </a:r>
            <a:r>
              <a:rPr lang="en-US" dirty="0" smtClean="0">
                <a:latin typeface="Times New Roman" panose="02020603050405020304" pitchFamily="18" charset="0"/>
                <a:cs typeface="Times New Roman" panose="02020603050405020304" pitchFamily="18" charset="0"/>
              </a:rPr>
              <a:t> in promoting smoking cessation.</a:t>
            </a:r>
          </a:p>
          <a:p>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a:t>
            </a:r>
            <a:r>
              <a:rPr lang="en-US" dirty="0" smtClean="0">
                <a:latin typeface="Times New Roman" panose="02020603050405020304" pitchFamily="18" charset="0"/>
                <a:cs typeface="Times New Roman" panose="02020603050405020304" pitchFamily="18" charset="0"/>
              </a:rPr>
              <a:t>is no secret that </a:t>
            </a:r>
            <a:r>
              <a:rPr lang="en-US" dirty="0" smtClean="0">
                <a:solidFill>
                  <a:srgbClr val="FF0000"/>
                </a:solidFill>
                <a:latin typeface="Times New Roman" panose="02020603050405020304" pitchFamily="18" charset="0"/>
                <a:cs typeface="Times New Roman" panose="02020603050405020304" pitchFamily="18" charset="0"/>
              </a:rPr>
              <a:t>smoking is </a:t>
            </a:r>
            <a:r>
              <a:rPr lang="en-US" dirty="0">
                <a:solidFill>
                  <a:srgbClr val="FF0000"/>
                </a:solidFill>
                <a:latin typeface="Times New Roman" panose="02020603050405020304" pitchFamily="18" charset="0"/>
                <a:cs typeface="Times New Roman" panose="02020603050405020304" pitchFamily="18" charset="0"/>
              </a:rPr>
              <a:t>among the many factors </a:t>
            </a:r>
            <a:r>
              <a:rPr lang="en-US" dirty="0">
                <a:latin typeface="Times New Roman" panose="02020603050405020304" pitchFamily="18" charset="0"/>
                <a:cs typeface="Times New Roman" panose="02020603050405020304" pitchFamily="18" charset="0"/>
              </a:rPr>
              <a:t>that need to be addressed to improve the quality of health for populations.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9570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1801" y="0"/>
            <a:ext cx="1676400" cy="1447801"/>
          </a:xfrm>
          <a:prstGeom prst="rect">
            <a:avLst/>
          </a:prstGeom>
        </p:spPr>
      </p:pic>
      <p:sp>
        <p:nvSpPr>
          <p:cNvPr id="3" name="Content Placeholder 2"/>
          <p:cNvSpPr>
            <a:spLocks noGrp="1"/>
          </p:cNvSpPr>
          <p:nvPr>
            <p:ph idx="1"/>
          </p:nvPr>
        </p:nvSpPr>
        <p:spPr/>
        <p:txBody>
          <a:bodyPr>
            <a:normAutofit fontScale="92500"/>
          </a:bodyPr>
          <a:lstStyle/>
          <a:p>
            <a:r>
              <a:rPr lang="en-US" dirty="0" err="1">
                <a:latin typeface="Times New Roman" panose="02020603050405020304" pitchFamily="18" charset="0"/>
                <a:cs typeface="Times New Roman" panose="02020603050405020304" pitchFamily="18" charset="0"/>
              </a:rPr>
              <a:t>Duangchan</a:t>
            </a:r>
            <a:r>
              <a:rPr lang="en-US" dirty="0">
                <a:latin typeface="Times New Roman" panose="02020603050405020304" pitchFamily="18" charset="0"/>
                <a:cs typeface="Times New Roman" panose="02020603050405020304" pitchFamily="18" charset="0"/>
              </a:rPr>
              <a:t>, C., &amp; ,Matthews, K. A. (2020). The Effects of Nurse-Led Smoking Cessation Interventions for Patients with Cancer: A Systematic Review. </a:t>
            </a:r>
            <a:r>
              <a:rPr lang="en-US" i="1" dirty="0">
                <a:latin typeface="Times New Roman" panose="02020603050405020304" pitchFamily="18" charset="0"/>
                <a:cs typeface="Times New Roman" panose="02020603050405020304" pitchFamily="18" charset="0"/>
              </a:rPr>
              <a:t>Pacific Rim Int J Nurs Res</a:t>
            </a:r>
            <a:r>
              <a:rPr lang="en-US" dirty="0">
                <a:latin typeface="Times New Roman" panose="02020603050405020304" pitchFamily="18" charset="0"/>
                <a:cs typeface="Times New Roman" panose="02020603050405020304" pitchFamily="18" charset="0"/>
              </a:rPr>
              <a:t>, 24(1), </a:t>
            </a:r>
            <a:r>
              <a:rPr lang="en-US" dirty="0" smtClean="0">
                <a:latin typeface="Times New Roman" panose="02020603050405020304" pitchFamily="18" charset="0"/>
                <a:cs typeface="Times New Roman" panose="02020603050405020304" pitchFamily="18" charset="0"/>
              </a:rPr>
              <a:t>118-139</a:t>
            </a:r>
          </a:p>
          <a:p>
            <a:r>
              <a:rPr lang="en-US" dirty="0" smtClean="0">
                <a:latin typeface="Times New Roman" panose="02020603050405020304" pitchFamily="18" charset="0"/>
                <a:cs typeface="Times New Roman" panose="02020603050405020304" pitchFamily="18" charset="0"/>
              </a:rPr>
              <a:t>Glantz</a:t>
            </a:r>
            <a:r>
              <a:rPr lang="en-US" dirty="0">
                <a:latin typeface="Times New Roman" panose="02020603050405020304" pitchFamily="18" charset="0"/>
                <a:cs typeface="Times New Roman" panose="02020603050405020304" pitchFamily="18" charset="0"/>
              </a:rPr>
              <a:t>, S. A., &amp; Bareham, D. W. (2018). E-cigarettes: use, effects on smoking, risks, and policy implications. </a:t>
            </a:r>
            <a:r>
              <a:rPr lang="en-US" i="1" dirty="0">
                <a:latin typeface="Times New Roman" panose="02020603050405020304" pitchFamily="18" charset="0"/>
                <a:cs typeface="Times New Roman" panose="02020603050405020304" pitchFamily="18" charset="0"/>
              </a:rPr>
              <a:t>Annual review of public health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39</a:t>
            </a:r>
            <a:r>
              <a:rPr lang="en-US" dirty="0">
                <a:latin typeface="Times New Roman" panose="02020603050405020304" pitchFamily="18" charset="0"/>
                <a:cs typeface="Times New Roman" panose="02020603050405020304" pitchFamily="18" charset="0"/>
              </a:rPr>
              <a:t>, 215-235</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Jiang</a:t>
            </a:r>
            <a:r>
              <a:rPr lang="en-US" dirty="0">
                <a:latin typeface="Times New Roman" panose="02020603050405020304" pitchFamily="18" charset="0"/>
                <a:cs typeface="Times New Roman" panose="02020603050405020304" pitchFamily="18" charset="0"/>
              </a:rPr>
              <a:t>, C., Chen, Q., &amp; Xie, M. (2020). Smoking increases the risk of infectious diseases: A narrative review. </a:t>
            </a:r>
            <a:r>
              <a:rPr lang="en-US" i="1" dirty="0">
                <a:latin typeface="Times New Roman" panose="02020603050405020304" pitchFamily="18" charset="0"/>
                <a:cs typeface="Times New Roman" panose="02020603050405020304" pitchFamily="18" charset="0"/>
              </a:rPr>
              <a:t>Tobacco Induced Diseases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18</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Shahtahmasebi, S. (2018). Teenage smoking: why it is important to evaluate reported evidence. </a:t>
            </a:r>
            <a:r>
              <a:rPr lang="en-US" i="1" dirty="0">
                <a:latin typeface="Times New Roman" panose="02020603050405020304" pitchFamily="18" charset="0"/>
                <a:cs typeface="Times New Roman" panose="02020603050405020304" pitchFamily="18" charset="0"/>
              </a:rPr>
              <a:t>Dynamics of Human Behaviour (DHH)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(4).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Weatherspoon, D.  (2019). </a:t>
            </a:r>
            <a:r>
              <a:rPr lang="en-US" i="1" dirty="0">
                <a:latin typeface="Times New Roman" panose="02020603050405020304" pitchFamily="18" charset="0"/>
                <a:cs typeface="Times New Roman" panose="02020603050405020304" pitchFamily="18" charset="0"/>
              </a:rPr>
              <a:t>What is a systemic review in research</a:t>
            </a:r>
            <a:r>
              <a:rPr lang="en-US" dirty="0">
                <a:latin typeface="Times New Roman" panose="02020603050405020304" pitchFamily="18" charset="0"/>
                <a:cs typeface="Times New Roman" panose="02020603050405020304" pitchFamily="18" charset="0"/>
              </a:rPr>
              <a:t>? Retrieved from </a:t>
            </a:r>
            <a:r>
              <a:rPr lang="en-US" dirty="0">
                <a:latin typeface="Times New Roman" panose="02020603050405020304" pitchFamily="18" charset="0"/>
                <a:cs typeface="Times New Roman" panose="02020603050405020304" pitchFamily="18" charset="0"/>
                <a:hlinkClick r:id="rId3"/>
              </a:rPr>
              <a:t>https://www.medicalnewstoday.com/articles/281283</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11430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60482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151</TotalTime>
  <Words>750</Words>
  <Application>Microsoft Office PowerPoint</Application>
  <PresentationFormat>On-screen Show (4:3)</PresentationFormat>
  <Paragraphs>55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Adjacency</vt:lpstr>
      <vt:lpstr>Part 2: Advanced Levels of Clinical Inquiry and Systematic Reviews </vt:lpstr>
      <vt:lpstr>Introduction</vt:lpstr>
      <vt:lpstr>Problem Statement</vt:lpstr>
      <vt:lpstr>Process of developing PICO(T) Question</vt:lpstr>
      <vt:lpstr>Research Databases used</vt:lpstr>
      <vt:lpstr>Relevant Peer-Reviewed Articles</vt:lpstr>
      <vt:lpstr>Strengths of using systematic reviews for clinical research</vt:lpstr>
      <vt:lpstr>Conclusion</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2: Advanced Levels of Clinical Inquiry and Systematic Reviews </dc:title>
  <dc:creator>Anne Patricia</dc:creator>
  <cp:lastModifiedBy>Kamande</cp:lastModifiedBy>
  <cp:revision>21</cp:revision>
  <dcterms:created xsi:type="dcterms:W3CDTF">2006-08-16T00:00:00Z</dcterms:created>
  <dcterms:modified xsi:type="dcterms:W3CDTF">2021-01-04T10:39:45Z</dcterms:modified>
</cp:coreProperties>
</file>